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3" r:id="rId3"/>
    <p:sldId id="274" r:id="rId4"/>
    <p:sldId id="275" r:id="rId5"/>
    <p:sldId id="276" r:id="rId6"/>
    <p:sldId id="256" r:id="rId7"/>
    <p:sldId id="257" r:id="rId8"/>
    <p:sldId id="258" r:id="rId9"/>
    <p:sldId id="259" r:id="rId10"/>
    <p:sldId id="260" r:id="rId11"/>
    <p:sldId id="261" r:id="rId12"/>
    <p:sldId id="262" r:id="rId13"/>
    <p:sldId id="263" r:id="rId14"/>
    <p:sldId id="264" r:id="rId15"/>
    <p:sldId id="279" r:id="rId16"/>
    <p:sldId id="265" r:id="rId17"/>
    <p:sldId id="266" r:id="rId18"/>
    <p:sldId id="267" r:id="rId19"/>
    <p:sldId id="268" r:id="rId20"/>
    <p:sldId id="269" r:id="rId21"/>
    <p:sldId id="270" r:id="rId22"/>
    <p:sldId id="271" r:id="rId23"/>
    <p:sldId id="272"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2294A9A-9D90-411A-A7E6-B7129FE411B1}" type="datetimeFigureOut">
              <a:rPr lang="it-IT" smtClean="0"/>
              <a:pPr/>
              <a:t>17/12/2014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D6C7F6-3E85-44DB-AD79-3A4F7198BA1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94A9A-9D90-411A-A7E6-B7129FE411B1}" type="datetimeFigureOut">
              <a:rPr lang="it-IT" smtClean="0"/>
              <a:pPr/>
              <a:t>17/12/2014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6C7F6-3E85-44DB-AD79-3A4F7198BA1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060848"/>
            <a:ext cx="8229600" cy="3298378"/>
          </a:xfrm>
        </p:spPr>
        <p:txBody>
          <a:bodyPr/>
          <a:lstStyle/>
          <a:p>
            <a:r>
              <a:rPr lang="it-IT" dirty="0" smtClean="0">
                <a:solidFill>
                  <a:srgbClr val="FF0000"/>
                </a:solidFill>
              </a:rPr>
              <a:t>LA MAFIA ITALIANA</a:t>
            </a:r>
            <a:endParaRPr lang="it-IT" dirty="0">
              <a:solidFill>
                <a:srgbClr val="FF0000"/>
              </a:solidFill>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dirty="0" smtClean="0"/>
              <a:t>La mafia serba diede ai serbi la percezione di poter uscire dal disastro economico,verificatosi nel Paese durante l’applicazione delle sanzioni imposte a livello internazionale verso la Serbia a causa dello scoppio delle Guerre Jugoslave (‘91-’99).</a:t>
            </a:r>
          </a:p>
          <a:p>
            <a:r>
              <a:rPr lang="it-IT" dirty="0" smtClean="0"/>
              <a:t>Difatti, l’associazione mafiosa fondata da </a:t>
            </a:r>
            <a:r>
              <a:rPr lang="it-IT" dirty="0" err="1" smtClean="0"/>
              <a:t>Zeljko</a:t>
            </a:r>
            <a:r>
              <a:rPr lang="it-IT" dirty="0" smtClean="0"/>
              <a:t> </a:t>
            </a:r>
            <a:r>
              <a:rPr lang="it-IT" dirty="0" err="1" smtClean="0"/>
              <a:t>Raznatovic</a:t>
            </a:r>
            <a:r>
              <a:rPr lang="it-IT" dirty="0" smtClean="0"/>
              <a:t>,chiamato anche Comandante </a:t>
            </a:r>
            <a:r>
              <a:rPr lang="it-IT" dirty="0" err="1" smtClean="0"/>
              <a:t>Arkan</a:t>
            </a:r>
            <a:r>
              <a:rPr lang="it-IT" dirty="0" smtClean="0"/>
              <a:t>, fu reclutata come forza militare durante le guerre.</a:t>
            </a:r>
            <a:endParaRPr lang="it-IT"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La storia</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La mafia serba è stata segnata da molti gangster attivi in tutta Europa. Anche molti politici sono stati coinvolti in azioni mafiose,ad esempio Slobodan Milosevic,ex-presidente serbo che fu giustiziato nel 2002 dal Tribunale dell’Aia per crimini verso l’umanità. Si pensa che anche l’allenatore della Sampdoria,</a:t>
            </a:r>
            <a:r>
              <a:rPr lang="it-IT" dirty="0" err="1" smtClean="0"/>
              <a:t>Sinisa</a:t>
            </a:r>
            <a:r>
              <a:rPr lang="it-IT" dirty="0" smtClean="0"/>
              <a:t> </a:t>
            </a:r>
            <a:r>
              <a:rPr lang="it-IT" dirty="0" err="1" smtClean="0"/>
              <a:t>Mihajlovic</a:t>
            </a:r>
            <a:r>
              <a:rPr lang="it-IT" dirty="0" smtClean="0"/>
              <a:t>,sia stato coinvolto in un giro mafioso. </a:t>
            </a:r>
            <a:endParaRPr lang="it-IT"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I capi mafiosi</a:t>
            </a:r>
            <a:endParaRPr lang="it-IT" dirty="0">
              <a:solidFill>
                <a:srgbClr val="FF0000"/>
              </a:solidFill>
            </a:endParaRPr>
          </a:p>
        </p:txBody>
      </p:sp>
      <p:sp>
        <p:nvSpPr>
          <p:cNvPr id="3" name="Segnaposto contenuto 2"/>
          <p:cNvSpPr>
            <a:spLocks noGrp="1"/>
          </p:cNvSpPr>
          <p:nvPr>
            <p:ph idx="1"/>
          </p:nvPr>
        </p:nvSpPr>
        <p:spPr/>
        <p:txBody>
          <a:bodyPr/>
          <a:lstStyle/>
          <a:p>
            <a:r>
              <a:rPr lang="it-IT" dirty="0" err="1" smtClean="0"/>
              <a:t>Ljuba</a:t>
            </a:r>
            <a:r>
              <a:rPr lang="it-IT" dirty="0" smtClean="0"/>
              <a:t> </a:t>
            </a:r>
            <a:r>
              <a:rPr lang="it-IT" dirty="0" err="1" smtClean="0"/>
              <a:t>Zemunac</a:t>
            </a:r>
            <a:r>
              <a:rPr lang="it-IT" dirty="0" smtClean="0"/>
              <a:t> è conosciuto come il padrino della mafia serba durante gli anni ‘70 e ‘80;operava in Germania e in Italia. Fu assassinato da un suo rivale.</a:t>
            </a:r>
          </a:p>
          <a:p>
            <a:r>
              <a:rPr lang="it-IT" dirty="0" err="1" smtClean="0"/>
              <a:t>Vukasin</a:t>
            </a:r>
            <a:r>
              <a:rPr lang="it-IT" dirty="0" smtClean="0"/>
              <a:t> </a:t>
            </a:r>
            <a:r>
              <a:rPr lang="it-IT" dirty="0" err="1" smtClean="0"/>
              <a:t>Despotovic</a:t>
            </a:r>
            <a:r>
              <a:rPr lang="it-IT" dirty="0" smtClean="0"/>
              <a:t> lavorò in Olanda e divenne uno dei gangster più potenti. Fu coinvolto,nel 2008,nell’omicidio di Ivo </a:t>
            </a:r>
            <a:r>
              <a:rPr lang="it-IT" dirty="0" err="1" smtClean="0"/>
              <a:t>Pukanic</a:t>
            </a:r>
            <a:r>
              <a:rPr lang="it-IT" dirty="0" smtClean="0"/>
              <a:t>,giornalista bosniaco ucciso con una bomba. </a:t>
            </a:r>
            <a:endParaRPr lang="it-IT"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err="1" smtClean="0"/>
              <a:t>Zeljko</a:t>
            </a:r>
            <a:r>
              <a:rPr lang="it-IT" dirty="0" smtClean="0"/>
              <a:t> </a:t>
            </a:r>
            <a:r>
              <a:rPr lang="it-IT" dirty="0" err="1" smtClean="0"/>
              <a:t>Raznatovic</a:t>
            </a:r>
            <a:r>
              <a:rPr lang="it-IT" dirty="0" smtClean="0"/>
              <a:t> </a:t>
            </a:r>
            <a:r>
              <a:rPr lang="it-IT" dirty="0" err="1" smtClean="0"/>
              <a:t>Arkan</a:t>
            </a:r>
            <a:r>
              <a:rPr lang="it-IT" dirty="0" smtClean="0"/>
              <a:t> fu un famoso ladro di banche dell’Europa dell’ovest durante gli anni ‘70;egli aveva collegamenti con Belgio,Paesi Bassi,Svezia,Germania,Austria,Svizzera e Italia.</a:t>
            </a:r>
          </a:p>
          <a:p>
            <a:r>
              <a:rPr lang="it-IT" dirty="0" smtClean="0"/>
              <a:t>Buca Al Capone era il padre di </a:t>
            </a:r>
            <a:r>
              <a:rPr lang="it-IT" dirty="0" err="1" smtClean="0"/>
              <a:t>Knele</a:t>
            </a:r>
            <a:r>
              <a:rPr lang="it-IT" dirty="0" smtClean="0"/>
              <a:t>,un ragazzo ucciso nei sobborghi della città nell’Ottobre del 1992 e causando una breve ma violenta guerra tra gang.</a:t>
            </a:r>
            <a:endParaRPr lang="it-IT" dirty="0"/>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err="1" smtClean="0"/>
              <a:t>Dusan</a:t>
            </a:r>
            <a:r>
              <a:rPr lang="it-IT" dirty="0" smtClean="0"/>
              <a:t> </a:t>
            </a:r>
            <a:r>
              <a:rPr lang="it-IT" dirty="0" err="1" smtClean="0"/>
              <a:t>Spasojevic</a:t>
            </a:r>
            <a:r>
              <a:rPr lang="it-IT" dirty="0" smtClean="0"/>
              <a:t> apparteneva alla </a:t>
            </a:r>
            <a:r>
              <a:rPr lang="it-IT" dirty="0" err="1" smtClean="0"/>
              <a:t>Peca</a:t>
            </a:r>
            <a:r>
              <a:rPr lang="it-IT" dirty="0" smtClean="0"/>
              <a:t> Gang che venne arrestata a causa di una pulizia etnica da loro </a:t>
            </a:r>
            <a:r>
              <a:rPr lang="it-IT" dirty="0" err="1" smtClean="0"/>
              <a:t>inziata</a:t>
            </a:r>
            <a:r>
              <a:rPr lang="it-IT" dirty="0" smtClean="0"/>
              <a:t> . In seguito divenne capo dello </a:t>
            </a:r>
            <a:r>
              <a:rPr lang="it-IT" dirty="0" err="1" smtClean="0"/>
              <a:t>Zemun</a:t>
            </a:r>
            <a:r>
              <a:rPr lang="it-IT" dirty="0" smtClean="0"/>
              <a:t> Clan.</a:t>
            </a:r>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Zeljko</a:t>
            </a:r>
            <a:r>
              <a:rPr lang="it-IT" dirty="0" smtClean="0">
                <a:solidFill>
                  <a:srgbClr val="FF0000"/>
                </a:solidFill>
              </a:rPr>
              <a:t> </a:t>
            </a:r>
            <a:r>
              <a:rPr lang="it-IT" dirty="0" err="1" smtClean="0">
                <a:solidFill>
                  <a:srgbClr val="FF0000"/>
                </a:solidFill>
              </a:rPr>
              <a:t>Raznatovic</a:t>
            </a:r>
            <a:r>
              <a:rPr lang="it-IT" dirty="0" smtClean="0">
                <a:solidFill>
                  <a:srgbClr val="FF0000"/>
                </a:solidFill>
              </a:rPr>
              <a:t> </a:t>
            </a:r>
            <a:r>
              <a:rPr lang="it-IT" dirty="0" err="1" smtClean="0">
                <a:solidFill>
                  <a:srgbClr val="FF0000"/>
                </a:solidFill>
              </a:rPr>
              <a:t>Arkan</a:t>
            </a:r>
            <a:endParaRPr lang="it-IT" dirty="0">
              <a:solidFill>
                <a:srgbClr val="FF0000"/>
              </a:solidFill>
            </a:endParaRPr>
          </a:p>
        </p:txBody>
      </p:sp>
      <p:pic>
        <p:nvPicPr>
          <p:cNvPr id="3075" name="Picture 3" descr="C:\Users\Mavi\Desktop\Serbia)\arkan"/>
          <p:cNvPicPr>
            <a:picLocks noGrp="1" noChangeAspect="1" noChangeArrowheads="1"/>
          </p:cNvPicPr>
          <p:nvPr>
            <p:ph idx="1"/>
          </p:nvPr>
        </p:nvPicPr>
        <p:blipFill>
          <a:blip r:embed="rId2" cstate="print"/>
          <a:srcRect/>
          <a:stretch>
            <a:fillRect/>
          </a:stretch>
        </p:blipFill>
        <p:spPr bwMode="auto">
          <a:xfrm>
            <a:off x="1835696" y="1844824"/>
            <a:ext cx="5760640" cy="388843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solidFill>
                <a:srgbClr val="FF0000"/>
              </a:solidFill>
            </a:endParaRPr>
          </a:p>
        </p:txBody>
      </p:sp>
      <p:sp>
        <p:nvSpPr>
          <p:cNvPr id="3" name="Segnaposto contenuto 2"/>
          <p:cNvSpPr>
            <a:spLocks noGrp="1"/>
          </p:cNvSpPr>
          <p:nvPr>
            <p:ph idx="1"/>
          </p:nvPr>
        </p:nvSpPr>
        <p:spPr/>
        <p:txBody>
          <a:bodyPr/>
          <a:lstStyle/>
          <a:p>
            <a:r>
              <a:rPr lang="it-IT" dirty="0" err="1" smtClean="0"/>
              <a:t>Arkan</a:t>
            </a:r>
            <a:r>
              <a:rPr lang="it-IT" dirty="0" smtClean="0"/>
              <a:t> nasce a </a:t>
            </a:r>
            <a:r>
              <a:rPr lang="it-IT" dirty="0" err="1" smtClean="0"/>
              <a:t>Brezice</a:t>
            </a:r>
            <a:r>
              <a:rPr lang="it-IT" dirty="0" smtClean="0"/>
              <a:t> nel ‘52 da un colonnello dell’Armata Popolare Jugoslava. Vive tra </a:t>
            </a:r>
            <a:r>
              <a:rPr lang="it-IT" dirty="0" err="1" smtClean="0"/>
              <a:t>Brezice</a:t>
            </a:r>
            <a:r>
              <a:rPr lang="it-IT" dirty="0" smtClean="0"/>
              <a:t>,Zagabria e Belgrado insieme alle tre sorelle maggiori. A 9 anni fugge di casa per la prima volta mentre a 17 viene arrestato per aver rubato in un bar di Zagabria. Negli anni ‘70 è attivo in Europa,dove svolge attività </a:t>
            </a:r>
            <a:r>
              <a:rPr lang="it-IT" dirty="0" err="1" smtClean="0"/>
              <a:t>spionistichhe</a:t>
            </a:r>
            <a:r>
              <a:rPr lang="it-IT" dirty="0" smtClean="0"/>
              <a:t> per conto dell’UDBA,la polizia segreta jugoslava,compiendo missioni anche  </a:t>
            </a:r>
            <a:endParaRPr lang="it-IT" dirty="0"/>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smtClean="0"/>
              <a:t>verso emigranti ed immigranti non graditi;in cambio l’UDBA gli offre protezione,armi e documenti falsi,mezzi che </a:t>
            </a:r>
            <a:r>
              <a:rPr lang="it-IT" dirty="0" err="1" smtClean="0"/>
              <a:t>Arkan</a:t>
            </a:r>
            <a:r>
              <a:rPr lang="it-IT" dirty="0" smtClean="0"/>
              <a:t> sfrutta nella sua carriera da rapinatore,la quale inizia il 1 Febbraio del ‘74 con la rapina di un ristorante di Milano,seguita poi da furti a mano armata in Svezia,Belgio e Olanda. Sconta una pena di 4 anni in Belgio ma fugge da un carcere olandese. Durante una rapina in una banca di Stoccolma viene arrestato il suo complice Carlo Fabiani,il quale oggi si fa chiamare Giovanni Di Stefano. Negli anni ‘80 fa ritorno a Belgrado,dove diventa </a:t>
            </a:r>
            <a:endParaRPr lang="it-IT" dirty="0"/>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capo della sicurezza alla discoteca “Amadeus” e capo degli ultras della Stella Rossa Belgrado. Nel ‘90 è arrestato dalla polizia croata per traffico di armi. Nel ‘91 il suo gruppo mafioso “Tigri di </a:t>
            </a:r>
            <a:r>
              <a:rPr lang="it-IT" dirty="0" err="1" smtClean="0"/>
              <a:t>Arkan</a:t>
            </a:r>
            <a:r>
              <a:rPr lang="it-IT" dirty="0" smtClean="0"/>
              <a:t>” fu reclutato come forza militare durante le Guerre Jugoslave;furono attive in Croazia(‘91-’92),Bosnia(‘92-’95) e in Kosovo(‘98-’99) ma,finite le guerre,furono chiamati di nuovo JSO(berretti rossi).   </a:t>
            </a:r>
            <a:endParaRPr lang="it-IT" dirty="0"/>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Il disastro economico</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r>
              <a:rPr lang="it-IT" dirty="0" smtClean="0"/>
              <a:t>La vera crescita delle organizzazioni criminali in Serbia avvenne nel ’91, quando le Guerre Jugoslave scoppiarono in Croazia e in Bosnia:serbi,croati e bosniaci combatterono su tutto il territorio colpito. Le sanzioni internazionali,imposte alla Serbia nel ‘91,fecero diventare il Paese economicamente isolato:il disastro economico produsse la svolta per le associazioni mafiose. Alla disperata ricerca di soldi molti giovani e molti ex-soldati si rivolsero alla vita criminale.</a:t>
            </a:r>
            <a:endParaRPr lang="it-IT"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Come è organizzata la famiglia mafiosa?</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Delle analisi recenti considerano la mafia un sistema di potere fondato sul consenso sociale che la legittima. Questo indica che la sua principale sicurezza di esistenza non siano le attività illegali ma sul consenso e sull’approvazione del popolo e sulle collaborazioni con funzionari,con politici e con istituzioni dello Stato.</a:t>
            </a:r>
            <a:endParaRPr lang="it-IT"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Le “Tigri di </a:t>
            </a:r>
            <a:r>
              <a:rPr lang="it-IT" dirty="0" err="1" smtClean="0">
                <a:solidFill>
                  <a:srgbClr val="FF0000"/>
                </a:solidFill>
              </a:rPr>
              <a:t>Arkan</a:t>
            </a:r>
            <a:r>
              <a:rPr lang="it-IT" dirty="0" smtClean="0">
                <a:solidFill>
                  <a:srgbClr val="FF0000"/>
                </a:solidFill>
              </a:rPr>
              <a:t>”</a:t>
            </a:r>
            <a:endParaRPr lang="it-IT"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r>
              <a:rPr lang="it-IT" dirty="0" smtClean="0"/>
              <a:t>Erano un gruppo paramilitare formato da 3000 uomini con il nome di Guardia Volontaria Serba che fu cambiato dall’Ottobre ’91:si dice che </a:t>
            </a:r>
            <a:r>
              <a:rPr lang="it-IT" dirty="0" err="1" smtClean="0"/>
              <a:t>Arkan</a:t>
            </a:r>
            <a:r>
              <a:rPr lang="it-IT" dirty="0" smtClean="0"/>
              <a:t> abbia scelto questo nome quando rubò un cucciolo di tigre dallo zoo di Belgrado.</a:t>
            </a:r>
          </a:p>
          <a:p>
            <a:r>
              <a:rPr lang="it-IT" dirty="0" smtClean="0"/>
              <a:t>Nell’Aprile ‘92,le tigri uccisero 17 persone a </a:t>
            </a:r>
            <a:r>
              <a:rPr lang="it-IT" dirty="0" err="1" smtClean="0"/>
              <a:t>Bijeljina</a:t>
            </a:r>
            <a:r>
              <a:rPr lang="it-IT" dirty="0" smtClean="0"/>
              <a:t> lanciando una boma in un caffè e  un’altra dal macellaio;nei giorni seguenti uccisero </a:t>
            </a:r>
            <a:r>
              <a:rPr lang="it-IT" dirty="0" err="1" smtClean="0"/>
              <a:t>ca</a:t>
            </a:r>
            <a:r>
              <a:rPr lang="it-IT" dirty="0" smtClean="0"/>
              <a:t> 400 persone. Il </a:t>
            </a:r>
            <a:r>
              <a:rPr lang="it-IT" dirty="0"/>
              <a:t>2</a:t>
            </a:r>
            <a:r>
              <a:rPr lang="it-IT" dirty="0" smtClean="0"/>
              <a:t> Maggio ‘92 uccidono 600 persone a </a:t>
            </a:r>
            <a:r>
              <a:rPr lang="it-IT" dirty="0" err="1" smtClean="0"/>
              <a:t>Brcko</a:t>
            </a:r>
            <a:r>
              <a:rPr lang="it-IT" dirty="0" smtClean="0"/>
              <a:t> negli insediamenti bosniaco-musulmani mentre alla moschea di </a:t>
            </a:r>
            <a:r>
              <a:rPr lang="it-IT" dirty="0" err="1" smtClean="0"/>
              <a:t>Glogova</a:t>
            </a:r>
            <a:r>
              <a:rPr lang="it-IT" dirty="0" smtClean="0"/>
              <a:t> uccidono altri 40 uomini. </a:t>
            </a:r>
            <a:endParaRPr lang="it-IT" dirty="0"/>
          </a:p>
        </p:txBody>
      </p:sp>
    </p:spTree>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2034"/>
          </a:xfrm>
        </p:spPr>
        <p:txBody>
          <a:bodyPr>
            <a:normAutofit fontScale="90000"/>
          </a:bodyPr>
          <a:lstStyle/>
          <a:p>
            <a:endParaRPr lang="it-IT" dirty="0"/>
          </a:p>
        </p:txBody>
      </p:sp>
      <p:sp>
        <p:nvSpPr>
          <p:cNvPr id="3" name="Segnaposto contenuto 2"/>
          <p:cNvSpPr>
            <a:spLocks noGrp="1"/>
          </p:cNvSpPr>
          <p:nvPr>
            <p:ph idx="1"/>
          </p:nvPr>
        </p:nvSpPr>
        <p:spPr>
          <a:xfrm>
            <a:off x="539552" y="332656"/>
            <a:ext cx="8229600" cy="3240360"/>
          </a:xfrm>
        </p:spPr>
        <p:txBody>
          <a:bodyPr/>
          <a:lstStyle/>
          <a:p>
            <a:r>
              <a:rPr lang="it-IT" dirty="0" smtClean="0"/>
              <a:t>Il 24 Maggio uccidono 20000 persone a </a:t>
            </a:r>
            <a:r>
              <a:rPr lang="it-IT" dirty="0" err="1" smtClean="0"/>
              <a:t>Prijedor</a:t>
            </a:r>
            <a:r>
              <a:rPr lang="it-IT" dirty="0" smtClean="0"/>
              <a:t> mentre il 20 giugno eseguono una pulizia etnica uccidendo 880 persone. Tra febbraio e marzo ‘93 morirono 700 civili.</a:t>
            </a:r>
          </a:p>
          <a:p>
            <a:r>
              <a:rPr lang="it-IT" dirty="0" smtClean="0"/>
              <a:t>Attualmente gli ex-soldati fanno parte di gruppi di ultras piuttosto violenti.</a:t>
            </a:r>
            <a:endParaRPr lang="it-IT" dirty="0"/>
          </a:p>
        </p:txBody>
      </p:sp>
      <p:pic>
        <p:nvPicPr>
          <p:cNvPr id="4098" name="Picture 2" descr="C:\Users\Mavi\Desktop\Serbia)\tigri di arkan"/>
          <p:cNvPicPr>
            <a:picLocks noChangeAspect="1" noChangeArrowheads="1"/>
          </p:cNvPicPr>
          <p:nvPr/>
        </p:nvPicPr>
        <p:blipFill>
          <a:blip r:embed="rId2" cstate="print"/>
          <a:srcRect/>
          <a:stretch>
            <a:fillRect/>
          </a:stretch>
        </p:blipFill>
        <p:spPr bwMode="auto">
          <a:xfrm>
            <a:off x="2123728" y="3717032"/>
            <a:ext cx="4680520" cy="2808312"/>
          </a:xfrm>
          <a:prstGeom prst="rect">
            <a:avLst/>
          </a:prstGeom>
          <a:noFill/>
        </p:spPr>
      </p:pic>
    </p:spTree>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Informazioni in più sulla mafia serba</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r>
              <a:rPr lang="it-IT" dirty="0" smtClean="0"/>
              <a:t>Il gruppo mafioso di </a:t>
            </a:r>
            <a:r>
              <a:rPr lang="it-IT" dirty="0" err="1" smtClean="0"/>
              <a:t>Arkan</a:t>
            </a:r>
            <a:r>
              <a:rPr lang="it-IT" dirty="0" smtClean="0"/>
              <a:t> ebbe collegamenti con la mafia siciliana per poter finanziare il progetto di far diventare autonoma la Sicilia dall’Italia.</a:t>
            </a:r>
          </a:p>
          <a:p>
            <a:r>
              <a:rPr lang="it-IT" dirty="0" smtClean="0"/>
              <a:t>A differenza delle altre mafie,quella serba e quella russa,sono composte da ex-militari.</a:t>
            </a:r>
          </a:p>
          <a:p>
            <a:r>
              <a:rPr lang="it-IT" dirty="0" smtClean="0"/>
              <a:t>La mafia serba e quella albanese,durante le guerre,collaborarono per far entrare illegalmente il petrolio in Serbia. </a:t>
            </a:r>
            <a:endParaRPr lang="it-IT" dirty="0"/>
          </a:p>
        </p:txBody>
      </p:sp>
    </p:spTree>
  </p:cSld>
  <p:clrMapOvr>
    <a:masterClrMapping/>
  </p:clrMapOvr>
  <p:transition>
    <p:check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Alla morte di </a:t>
            </a:r>
            <a:r>
              <a:rPr lang="it-IT" dirty="0" err="1" smtClean="0"/>
              <a:t>Arkan</a:t>
            </a:r>
            <a:r>
              <a:rPr lang="it-IT" dirty="0" smtClean="0"/>
              <a:t>,durante una partita della Lazio,in curva era presente uno striscione con scritto “onore e gloria al comandante </a:t>
            </a:r>
            <a:r>
              <a:rPr lang="it-IT" dirty="0" err="1" smtClean="0"/>
              <a:t>Arkan</a:t>
            </a:r>
            <a:r>
              <a:rPr lang="it-IT" dirty="0" smtClean="0"/>
              <a:t>”,si pensa che sia stato commissionato da </a:t>
            </a:r>
            <a:r>
              <a:rPr lang="it-IT" dirty="0" err="1" smtClean="0"/>
              <a:t>Sinisa</a:t>
            </a:r>
            <a:r>
              <a:rPr lang="it-IT" dirty="0" smtClean="0"/>
              <a:t> </a:t>
            </a:r>
            <a:r>
              <a:rPr lang="it-IT" dirty="0" err="1" smtClean="0"/>
              <a:t>Mihajlovic</a:t>
            </a:r>
            <a:r>
              <a:rPr lang="it-IT" smtClean="0"/>
              <a:t>.</a:t>
            </a:r>
            <a:endParaRPr lang="it-IT" dirty="0"/>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Di conseguenza il termine viene spesso usato per indicare un modo di fare attività illecite;i gruppi appartenenti a questo genere hanno una propria struttura e si basano su un modello statale di economia.</a:t>
            </a:r>
            <a:endParaRPr lang="it-IT"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La composizione</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r>
              <a:rPr lang="it-IT" dirty="0" smtClean="0"/>
              <a:t>I capimafia comunicano in modo scritto per la maggior parte delle volte perche non sono sempre in grado di comunicare di persona ai loro sottoposti perché suscettibili ad intercettazioni.</a:t>
            </a:r>
          </a:p>
          <a:p>
            <a:r>
              <a:rPr lang="it-IT" dirty="0" smtClean="0"/>
              <a:t>I mafiosi sono considerati,in certi momenti,uomini di rispetto e di onore e svolgono anche la funzione di giudice:ricevono le denunce al posto delle autorità,risolve </a:t>
            </a:r>
            <a:endParaRPr lang="it-IT" dirty="0"/>
          </a:p>
        </p:txBody>
      </p:sp>
    </p:spTree>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contrasti familiari ed economici.</a:t>
            </a:r>
          </a:p>
          <a:p>
            <a:r>
              <a:rPr lang="it-IT" dirty="0" smtClean="0"/>
              <a:t>I mafiosi basano il loro potere sul consenso sociale della popolazioni,di operatori economici e di alcune famiglie. </a:t>
            </a:r>
            <a:endParaRPr lang="it-IT" dirty="0"/>
          </a:p>
        </p:txBody>
      </p:sp>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260648"/>
            <a:ext cx="7772400" cy="1470025"/>
          </a:xfrm>
        </p:spPr>
        <p:txBody>
          <a:bodyPr/>
          <a:lstStyle/>
          <a:p>
            <a:r>
              <a:rPr lang="it-IT" dirty="0" smtClean="0">
                <a:solidFill>
                  <a:srgbClr val="FF0000"/>
                </a:solidFill>
              </a:rPr>
              <a:t>LA MAFIA SERBA</a:t>
            </a:r>
            <a:endParaRPr lang="it-IT" dirty="0">
              <a:solidFill>
                <a:srgbClr val="FF0000"/>
              </a:solidFill>
            </a:endParaRPr>
          </a:p>
        </p:txBody>
      </p:sp>
      <p:sp>
        <p:nvSpPr>
          <p:cNvPr id="3" name="Sottotitolo 2"/>
          <p:cNvSpPr>
            <a:spLocks noGrp="1"/>
          </p:cNvSpPr>
          <p:nvPr>
            <p:ph type="subTitle" idx="1"/>
          </p:nvPr>
        </p:nvSpPr>
        <p:spPr/>
        <p:txBody>
          <a:bodyPr/>
          <a:lstStyle/>
          <a:p>
            <a:endParaRPr lang="it-IT" dirty="0"/>
          </a:p>
        </p:txBody>
      </p:sp>
      <p:pic>
        <p:nvPicPr>
          <p:cNvPr id="4" name="Immagine 3" descr="250px-Serbia_Kossovo_map.png"/>
          <p:cNvPicPr>
            <a:picLocks noChangeAspect="1"/>
          </p:cNvPicPr>
          <p:nvPr/>
        </p:nvPicPr>
        <p:blipFill>
          <a:blip r:embed="rId2" cstate="print"/>
          <a:stretch>
            <a:fillRect/>
          </a:stretch>
        </p:blipFill>
        <p:spPr>
          <a:xfrm>
            <a:off x="1187624" y="2132856"/>
            <a:ext cx="3816424" cy="3859629"/>
          </a:xfrm>
          <a:prstGeom prst="rect">
            <a:avLst/>
          </a:prstGeom>
        </p:spPr>
      </p:pic>
      <p:pic>
        <p:nvPicPr>
          <p:cNvPr id="1027" name="Picture 3" descr="C:\Users\Mavi\Desktop\Serbia)\bandiera"/>
          <p:cNvPicPr>
            <a:picLocks noChangeAspect="1" noChangeArrowheads="1"/>
          </p:cNvPicPr>
          <p:nvPr/>
        </p:nvPicPr>
        <p:blipFill>
          <a:blip r:embed="rId3" cstate="print"/>
          <a:srcRect/>
          <a:stretch>
            <a:fillRect/>
          </a:stretch>
        </p:blipFill>
        <p:spPr bwMode="auto">
          <a:xfrm>
            <a:off x="5292080" y="2492896"/>
            <a:ext cx="3312368" cy="2232248"/>
          </a:xfrm>
          <a:prstGeom prst="rect">
            <a:avLst/>
          </a:prstGeom>
          <a:noFill/>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In che territori è attiva?</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La mafia serba agisce principalmente in Serbia,in Bosnia ed Erzegovina e Montenegro ma è sviluppata anche nell’U.E.,in Nord America e in Australia.</a:t>
            </a:r>
            <a:endParaRPr lang="it-IT" dirty="0"/>
          </a:p>
          <a:p>
            <a:r>
              <a:rPr lang="it-IT" dirty="0" smtClean="0"/>
              <a:t>L’etnicità da cui è formata è di serbi,montenegrini e di bosniaci-serbi.</a:t>
            </a:r>
            <a:endParaRPr lang="it-IT"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In che attività è coinvolta?</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In traffico di armi,assassini,assalti,furti di auto,frode,bancarotta,estorsione,omicidi,infiltrazione politica e militare,minacce e uccisioni su commissione.</a:t>
            </a:r>
          </a:p>
          <a:p>
            <a:r>
              <a:rPr lang="it-IT" dirty="0" smtClean="0"/>
              <a:t>E’ alleata con la mafia russa,quella bulgara e gli </a:t>
            </a:r>
            <a:r>
              <a:rPr lang="it-IT" dirty="0" err="1" smtClean="0"/>
              <a:t>Hells</a:t>
            </a:r>
            <a:r>
              <a:rPr lang="it-IT" dirty="0" smtClean="0"/>
              <a:t> </a:t>
            </a:r>
            <a:r>
              <a:rPr lang="it-IT" dirty="0" err="1" smtClean="0"/>
              <a:t>Angels</a:t>
            </a:r>
            <a:r>
              <a:rPr lang="it-IT" dirty="0" smtClean="0"/>
              <a:t>.</a:t>
            </a:r>
            <a:endParaRPr lang="it-IT"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L’organizzazione criminale serba è composta da varie associazioni nate in Serbia o formate da serbi.</a:t>
            </a:r>
          </a:p>
          <a:p>
            <a:r>
              <a:rPr lang="it-IT" dirty="0" smtClean="0"/>
              <a:t>Il clan si occupa principalmente di contrabbando di armi,traffico di droga,racket di protezione e gioco d’azzardo illegale.</a:t>
            </a:r>
          </a:p>
          <a:p>
            <a:r>
              <a:rPr lang="it-IT" dirty="0" smtClean="0"/>
              <a:t>I gruppi che costituiscono questa mafia hanno ampi contatti con tutta l’Europa.</a:t>
            </a:r>
            <a:endParaRPr lang="it-IT"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1097</Words>
  <Application>Microsoft Office PowerPoint</Application>
  <PresentationFormat>Presentazione su schermo (4:3)</PresentationFormat>
  <Paragraphs>45</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LA MAFIA ITALIANA</vt:lpstr>
      <vt:lpstr>Come è organizzata la famiglia mafiosa?</vt:lpstr>
      <vt:lpstr>Diapositiva 3</vt:lpstr>
      <vt:lpstr>La composizione</vt:lpstr>
      <vt:lpstr>Diapositiva 5</vt:lpstr>
      <vt:lpstr>LA MAFIA SERBA</vt:lpstr>
      <vt:lpstr>In che territori è attiva?</vt:lpstr>
      <vt:lpstr>In che attività è coinvolta?</vt:lpstr>
      <vt:lpstr>Diapositiva 9</vt:lpstr>
      <vt:lpstr>Diapositiva 10</vt:lpstr>
      <vt:lpstr>La storia</vt:lpstr>
      <vt:lpstr>I capi mafiosi</vt:lpstr>
      <vt:lpstr>Diapositiva 13</vt:lpstr>
      <vt:lpstr>Diapositiva 14</vt:lpstr>
      <vt:lpstr>Zeljko Raznatovic Arkan</vt:lpstr>
      <vt:lpstr>Diapositiva 16</vt:lpstr>
      <vt:lpstr>Diapositiva 17</vt:lpstr>
      <vt:lpstr>Diapositiva 18</vt:lpstr>
      <vt:lpstr>Il disastro economico</vt:lpstr>
      <vt:lpstr>Le “Tigri di Arkan”</vt:lpstr>
      <vt:lpstr>Diapositiva 21</vt:lpstr>
      <vt:lpstr>Informazioni in più sulla mafia serba</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MAFIA SERBA</dc:title>
  <dc:creator>Mavi</dc:creator>
  <cp:lastModifiedBy>Mavi</cp:lastModifiedBy>
  <cp:revision>22</cp:revision>
  <dcterms:created xsi:type="dcterms:W3CDTF">2014-12-16T10:31:22Z</dcterms:created>
  <dcterms:modified xsi:type="dcterms:W3CDTF">2014-12-17T18:50:18Z</dcterms:modified>
</cp:coreProperties>
</file>