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68" r:id="rId6"/>
    <p:sldId id="273" r:id="rId7"/>
    <p:sldId id="275" r:id="rId8"/>
    <p:sldId id="274" r:id="rId9"/>
    <p:sldId id="260" r:id="rId10"/>
    <p:sldId id="261" r:id="rId11"/>
    <p:sldId id="262" r:id="rId12"/>
    <p:sldId id="267" r:id="rId13"/>
    <p:sldId id="263" r:id="rId14"/>
    <p:sldId id="264" r:id="rId15"/>
    <p:sldId id="265" r:id="rId16"/>
    <p:sldId id="266" r:id="rId17"/>
    <p:sldId id="269" r:id="rId18"/>
    <p:sldId id="270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14" autoAdjust="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454F-E0E1-4D66-B5DB-65586CBFC2A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3C2D-DE04-4409-9F4B-7BB5867F473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3C2D-DE04-4409-9F4B-7BB5867F473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3C2D-DE04-4409-9F4B-7BB5867F473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3C2D-DE04-4409-9F4B-7BB5867F473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Fonte: Amnesty International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3C2D-DE04-4409-9F4B-7BB5867F473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0F283-82C0-4F21-8425-F969BBFF31F3}" type="datetimeFigureOut">
              <a:rPr lang="it-IT" smtClean="0"/>
              <a:pPr/>
              <a:t>02/12/2014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21E1AD-707C-4196-80A0-E289A512F4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3714776"/>
          </a:xfrm>
        </p:spPr>
        <p:txBody>
          <a:bodyPr>
            <a:noAutofit/>
          </a:bodyPr>
          <a:lstStyle/>
          <a:p>
            <a:pPr algn="ctr"/>
            <a:r>
              <a:rPr lang="it-IT" sz="6000" dirty="0" smtClean="0"/>
              <a:t>I FLUSSI MIGRATORI</a:t>
            </a:r>
            <a:br>
              <a:rPr lang="it-IT" sz="6000" dirty="0" smtClean="0"/>
            </a:br>
            <a:r>
              <a:rPr lang="it-IT" sz="6000" dirty="0" smtClean="0"/>
              <a:t>NELL’EPOCA DELLA GLOBALIZZAZIONE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4929198"/>
            <a:ext cx="7854696" cy="1752600"/>
          </a:xfrm>
        </p:spPr>
        <p:txBody>
          <a:bodyPr/>
          <a:lstStyle/>
          <a:p>
            <a:pPr algn="ctr"/>
            <a:r>
              <a:rPr lang="it-IT" dirty="0" smtClean="0"/>
              <a:t>Ricerca di Maria Virginia Varani ed Eleonora  Acerbi </a:t>
            </a:r>
          </a:p>
          <a:p>
            <a:pPr algn="ctr"/>
            <a:r>
              <a:rPr lang="it-IT" smtClean="0"/>
              <a:t>Classe I </a:t>
            </a:r>
            <a:r>
              <a:rPr lang="it-IT" dirty="0" smtClean="0"/>
              <a:t>liceo classico europeo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NUMERO DEI MIGRANTI ARRIVATI</a:t>
            </a:r>
            <a:br>
              <a:rPr lang="it-IT" b="1" dirty="0" smtClean="0"/>
            </a:br>
            <a:r>
              <a:rPr lang="it-IT" b="1" dirty="0" smtClean="0"/>
              <a:t>IN EUROPA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Dal 2009 al 2011 </a:t>
            </a:r>
            <a:r>
              <a:rPr lang="it-IT" dirty="0" smtClean="0"/>
              <a:t>si stima che il numero di immigrati sia oltre </a:t>
            </a:r>
            <a:r>
              <a:rPr lang="it-IT" b="1" dirty="0" smtClean="0"/>
              <a:t>1.700.000</a:t>
            </a:r>
          </a:p>
          <a:p>
            <a:r>
              <a:rPr lang="it-IT" b="1" dirty="0" smtClean="0"/>
              <a:t>Nel 2013 </a:t>
            </a:r>
            <a:r>
              <a:rPr lang="it-IT" dirty="0" smtClean="0"/>
              <a:t>gli arrivi complessivi sono stati </a:t>
            </a:r>
            <a:r>
              <a:rPr lang="it-IT" b="1" dirty="0" smtClean="0"/>
              <a:t>60.000</a:t>
            </a:r>
            <a:r>
              <a:rPr lang="it-IT" dirty="0" smtClean="0"/>
              <a:t> di cui 43.000 in Italia</a:t>
            </a:r>
          </a:p>
          <a:p>
            <a:r>
              <a:rPr lang="it-IT" b="1" dirty="0" smtClean="0"/>
              <a:t>Ad agosto 2014 </a:t>
            </a:r>
            <a:r>
              <a:rPr lang="it-IT" dirty="0" smtClean="0"/>
              <a:t>gli arrivi sono stati </a:t>
            </a:r>
            <a:r>
              <a:rPr lang="it-IT" b="1" dirty="0" smtClean="0"/>
              <a:t>124.380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Fonte: Amnesty </a:t>
            </a:r>
            <a:r>
              <a:rPr lang="it-IT" smtClean="0"/>
              <a:t>International  </a:t>
            </a:r>
          </a:p>
          <a:p>
            <a:pPr>
              <a:buNone/>
            </a:pPr>
            <a:r>
              <a:rPr lang="it-IT" dirty="0" smtClean="0"/>
              <a:t>UNHER (Uff. Alto Commissariato Nazioni Unite)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NUMERO DEI MIGRANTI DECEDUTI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Nel 2011 </a:t>
            </a:r>
            <a:r>
              <a:rPr lang="it-IT" dirty="0" smtClean="0"/>
              <a:t>si stima che il numero dei migranti morti sia di 1.500</a:t>
            </a:r>
          </a:p>
          <a:p>
            <a:r>
              <a:rPr lang="it-IT" b="1" dirty="0" smtClean="0"/>
              <a:t>Nel 2012 </a:t>
            </a:r>
            <a:r>
              <a:rPr lang="it-IT" dirty="0" smtClean="0"/>
              <a:t>si stimano 500 decessi</a:t>
            </a:r>
          </a:p>
          <a:p>
            <a:r>
              <a:rPr lang="it-IT" b="1" dirty="0" smtClean="0"/>
              <a:t>Nel 2013 </a:t>
            </a:r>
            <a:r>
              <a:rPr lang="it-IT" dirty="0" smtClean="0"/>
              <a:t>si stimano 600 decessi</a:t>
            </a:r>
          </a:p>
          <a:p>
            <a:r>
              <a:rPr lang="it-IT" b="1" dirty="0" smtClean="0"/>
              <a:t>Nel 2014 </a:t>
            </a:r>
            <a:r>
              <a:rPr lang="it-IT" dirty="0" smtClean="0"/>
              <a:t>(a settembre) si stimano almeno 2.500 decessi</a:t>
            </a:r>
          </a:p>
          <a:p>
            <a:pPr>
              <a:buNone/>
            </a:pPr>
            <a:r>
              <a:rPr lang="it-IT" b="1" dirty="0" smtClean="0"/>
              <a:t>Complessivamente si stima che dal 2008 siano affogati circa 21.300 migranti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TRAGEDIA </a:t>
            </a:r>
            <a:r>
              <a:rPr lang="it-IT" b="1" dirty="0" err="1" smtClean="0"/>
              <a:t>DI</a:t>
            </a:r>
            <a:r>
              <a:rPr lang="it-IT" b="1" dirty="0" smtClean="0"/>
              <a:t> LAMPEDUSA</a:t>
            </a:r>
            <a:br>
              <a:rPr lang="it-IT" b="1" dirty="0" smtClean="0"/>
            </a:br>
            <a:r>
              <a:rPr lang="it-IT" b="1" dirty="0" smtClean="0"/>
              <a:t>I BARCONI DELLA MORTE</a:t>
            </a:r>
            <a:endParaRPr lang="it-IT" b="1" dirty="0"/>
          </a:p>
        </p:txBody>
      </p:sp>
      <p:pic>
        <p:nvPicPr>
          <p:cNvPr id="4" name="Segnaposto contenuto 3" descr="african-immigrants_998807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9004" y="1935163"/>
            <a:ext cx="67659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OPERAZIONI </a:t>
            </a:r>
            <a:r>
              <a:rPr lang="it-IT" b="1" dirty="0" err="1" smtClean="0"/>
              <a:t>DI</a:t>
            </a:r>
            <a:r>
              <a:rPr lang="it-IT" b="1" dirty="0" smtClean="0"/>
              <a:t> SOCCORSO DEI MIGRANTI NEL MEDITERRANEO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dirty="0" smtClean="0"/>
              <a:t>Mare nostrum:</a:t>
            </a:r>
          </a:p>
          <a:p>
            <a:pPr>
              <a:buNone/>
            </a:pPr>
            <a:r>
              <a:rPr lang="it-IT" dirty="0" smtClean="0"/>
              <a:t>Operazione predisposta dallo Stato italiano il 01/10/2013, dopo la tragedia di Lampedusa, con l’obiettivo di  controllo delle frontiere, ricerca e soccorso di migranti in difficoltà, che ha comportato un costo di 9,5 ml. di euro al mese.</a:t>
            </a:r>
          </a:p>
          <a:p>
            <a:pPr>
              <a:buNone/>
            </a:pPr>
            <a:r>
              <a:rPr lang="it-IT" dirty="0" smtClean="0"/>
              <a:t> Ad oggi sono stati salvati in mare 113.00 migranti.</a:t>
            </a:r>
          </a:p>
          <a:p>
            <a:pPr>
              <a:buNone/>
            </a:pPr>
            <a:r>
              <a:rPr lang="it-IT" dirty="0" smtClean="0"/>
              <a:t> L’operazione si è conclusa con l’avvio di </a:t>
            </a:r>
            <a:r>
              <a:rPr lang="it-IT" dirty="0" err="1" smtClean="0"/>
              <a:t>Frontex</a:t>
            </a:r>
            <a:r>
              <a:rPr lang="it-IT" dirty="0" smtClean="0"/>
              <a:t> Plus.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err="1" smtClean="0"/>
              <a:t>Frontex</a:t>
            </a:r>
            <a:r>
              <a:rPr lang="it-IT" b="1" dirty="0" smtClean="0"/>
              <a:t> plus (</a:t>
            </a:r>
            <a:r>
              <a:rPr lang="it-IT" b="1" dirty="0" err="1" smtClean="0"/>
              <a:t>Triton</a:t>
            </a:r>
            <a:r>
              <a:rPr lang="it-IT" b="1" dirty="0" smtClean="0"/>
              <a:t>):</a:t>
            </a:r>
          </a:p>
          <a:p>
            <a:pPr>
              <a:buNone/>
            </a:pPr>
            <a:r>
              <a:rPr lang="it-IT" dirty="0" smtClean="0"/>
              <a:t>Operazione predisposta dal 01/11/2014 dagli stati europei che hanno aderito (ad </a:t>
            </a:r>
            <a:r>
              <a:rPr lang="it-IT" smtClean="0"/>
              <a:t>oggi 26), </a:t>
            </a:r>
            <a:r>
              <a:rPr lang="it-IT" dirty="0" smtClean="0"/>
              <a:t>stanziando un budget di 2,9 ml. di euro al mese, con il solo obiettivo di controllo delle frontiere.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ORIENTAMENTO/DISPOSIZIONI LEGISLATIVE ADOTTATE PER L’EMERGENZA MIGRANTI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50006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8000" b="1" dirty="0" smtClean="0"/>
              <a:t>ITALIA</a:t>
            </a:r>
          </a:p>
          <a:p>
            <a:pPr>
              <a:buNone/>
            </a:pPr>
            <a:r>
              <a:rPr lang="it-IT" sz="8000" b="1" dirty="0" smtClean="0"/>
              <a:t>Reato di immigrazione clandestina:</a:t>
            </a:r>
          </a:p>
          <a:p>
            <a:pPr>
              <a:buNone/>
            </a:pPr>
            <a:r>
              <a:rPr lang="it-IT" sz="8000" dirty="0" smtClean="0"/>
              <a:t>    è stato abrogato con la L. 67/2014 che prevede l’espulsione e non più l’arresto</a:t>
            </a:r>
          </a:p>
          <a:p>
            <a:pPr>
              <a:buNone/>
            </a:pPr>
            <a:r>
              <a:rPr lang="it-IT" sz="8000" b="1" dirty="0" smtClean="0"/>
              <a:t>Permesso di soggiorno:</a:t>
            </a:r>
          </a:p>
          <a:p>
            <a:pPr>
              <a:buNone/>
            </a:pPr>
            <a:r>
              <a:rPr lang="it-IT" sz="8000" dirty="0" smtClean="0"/>
              <a:t>     sono state semplificate le procedure di ingresso e di soggiorno, prevedendo un unico permesso di soggiorno (D.L. 04/03/2014)</a:t>
            </a:r>
          </a:p>
          <a:p>
            <a:pPr>
              <a:buNone/>
            </a:pPr>
            <a:r>
              <a:rPr lang="it-IT" sz="8000" b="1" dirty="0" smtClean="0"/>
              <a:t>Diritto di cittadinanza:</a:t>
            </a:r>
          </a:p>
          <a:p>
            <a:pPr>
              <a:buNone/>
            </a:pPr>
            <a:r>
              <a:rPr lang="it-IT" sz="8000" dirty="0" smtClean="0"/>
              <a:t>     il governo </a:t>
            </a:r>
            <a:r>
              <a:rPr lang="it-IT" sz="8000" dirty="0" err="1" smtClean="0"/>
              <a:t>Renzi</a:t>
            </a:r>
            <a:r>
              <a:rPr lang="it-IT" sz="8000" dirty="0" smtClean="0"/>
              <a:t> sta valutando di concedere la cittadinanza ai figli di stranieri in Italia in base al principio dello </a:t>
            </a:r>
            <a:r>
              <a:rPr lang="it-IT" sz="8000" dirty="0" err="1" smtClean="0"/>
              <a:t>ius</a:t>
            </a:r>
            <a:r>
              <a:rPr lang="it-IT" sz="8000" dirty="0" smtClean="0"/>
              <a:t> soli (luogo di nascita) e non più dello </a:t>
            </a:r>
            <a:r>
              <a:rPr lang="it-IT" sz="8000" dirty="0" err="1" smtClean="0"/>
              <a:t>ius</a:t>
            </a:r>
            <a:r>
              <a:rPr lang="it-IT" sz="8000" dirty="0" smtClean="0"/>
              <a:t> </a:t>
            </a:r>
            <a:r>
              <a:rPr lang="it-IT" sz="8000" dirty="0" err="1" smtClean="0"/>
              <a:t>sanguinis</a:t>
            </a:r>
            <a:r>
              <a:rPr lang="it-IT" sz="8000" dirty="0" smtClean="0"/>
              <a:t>  (acquisizione della stessa cittadinanza del padre), se hanno compiuto almeno un ciclo scolastico obbligatorio in Italia</a:t>
            </a:r>
          </a:p>
          <a:p>
            <a:pPr>
              <a:buNone/>
            </a:pPr>
            <a:r>
              <a:rPr lang="it-IT" sz="8000" dirty="0" smtClean="0"/>
              <a:t> </a:t>
            </a:r>
            <a:r>
              <a:rPr lang="it-IT" sz="8000" b="1" dirty="0" smtClean="0"/>
              <a:t>INGHILTERRA</a:t>
            </a:r>
          </a:p>
          <a:p>
            <a:pPr>
              <a:buNone/>
            </a:pPr>
            <a:r>
              <a:rPr lang="it-IT" sz="8000" dirty="0" smtClean="0"/>
              <a:t>    Il premier Cameron ha annunciato un sistema di misure restrittive per limitare il fenomeno di immigrazione in Gran Bretagna, che non ha aderito neppure alla missione </a:t>
            </a:r>
            <a:r>
              <a:rPr lang="it-IT" sz="8000" dirty="0" err="1" smtClean="0"/>
              <a:t>Triton</a:t>
            </a:r>
            <a:r>
              <a:rPr lang="it-IT" sz="8000" dirty="0" smtClean="0"/>
              <a:t>, sostenendo che i migranti debbano essere aiutati nei loro Paesi di origine </a:t>
            </a:r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 smtClean="0"/>
              <a:t>ACQUISIZIONE CITTADINANZA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Jus</a:t>
            </a:r>
            <a:r>
              <a:rPr lang="it-IT" dirty="0" smtClean="0"/>
              <a:t> soli:</a:t>
            </a:r>
          </a:p>
          <a:p>
            <a:pPr>
              <a:buNone/>
            </a:pPr>
            <a:r>
              <a:rPr lang="it-IT" dirty="0" smtClean="0"/>
              <a:t>	in alcuni stati, come la Gran Bretagna, la cittadinanza si acquisisce per nascita sul territorio dello stato </a:t>
            </a:r>
          </a:p>
          <a:p>
            <a:r>
              <a:rPr lang="it-IT" dirty="0" err="1" smtClean="0"/>
              <a:t>Jus</a:t>
            </a:r>
            <a:r>
              <a:rPr lang="it-IT" dirty="0" smtClean="0"/>
              <a:t> </a:t>
            </a:r>
            <a:r>
              <a:rPr lang="it-IT" dirty="0" err="1" smtClean="0"/>
              <a:t>sanguinis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	in altri stati, come in Italia, la cittadinanza si acquisisce  per diritto di sangue, cioè se il padre è di cittadinanza italiana la stessa viene acquisita anche dai figli, a prescindere dal luogo </a:t>
            </a:r>
            <a:r>
              <a:rPr lang="it-IT" smtClean="0"/>
              <a:t>di nascita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42875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CONCLUSIONI - IMMIGRATI: </a:t>
            </a:r>
            <a:br>
              <a:rPr lang="it-IT" b="1" dirty="0" smtClean="0"/>
            </a:br>
            <a:r>
              <a:rPr lang="it-IT" b="1" dirty="0" smtClean="0"/>
              <a:t>SFIDA O OPPORTUNITA?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Gli immigrati svolgono lavori pesanti o umili (stallieri, badanti ecc.) per cui non si trova mano d’opera locale</a:t>
            </a:r>
          </a:p>
          <a:p>
            <a:r>
              <a:rPr lang="it-IT" dirty="0" smtClean="0"/>
              <a:t>Gli immigrati possono essere veicolo di trasmissione di malattie dai loro Paesi di origine (ebola) per cui non si è  ancora attrezzati</a:t>
            </a:r>
          </a:p>
          <a:p>
            <a:r>
              <a:rPr lang="it-IT" dirty="0" smtClean="0"/>
              <a:t>Quelli che non rispettano le leggi vigenti del Paese ospitante  concorrono alle situazioni di degrado delle periferie ospitanti (furti, violenze, ecc.).</a:t>
            </a:r>
          </a:p>
          <a:p>
            <a:pPr>
              <a:buNone/>
            </a:pPr>
            <a:r>
              <a:rPr lang="it-IT" dirty="0" smtClean="0"/>
              <a:t>	Un esempio è il quartiere </a:t>
            </a:r>
            <a:r>
              <a:rPr lang="it-IT" dirty="0" err="1" smtClean="0"/>
              <a:t>Tor</a:t>
            </a:r>
            <a:r>
              <a:rPr lang="it-IT" dirty="0" smtClean="0"/>
              <a:t> Sapienza alla periferia di Roma, dove la popolazione è esasperata per la presenza di un campo nomadi e di un centro sociale. Il sindaco di Roma Marino ha promesso che chi non rispetta le regole sarà punito o allontanato.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EPIDEMIA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EBOLA IN AFRICA</a:t>
            </a:r>
            <a:br>
              <a:rPr lang="it-IT" sz="4000" b="1" dirty="0" smtClean="0"/>
            </a:br>
            <a:r>
              <a:rPr lang="it-IT" sz="2800" b="1" dirty="0" smtClean="0"/>
              <a:t>5.420 DECESSI SU 13.042 CASI ACCERTATI</a:t>
            </a:r>
            <a:endParaRPr lang="it-IT" sz="2800" b="1" dirty="0"/>
          </a:p>
        </p:txBody>
      </p:sp>
      <p:pic>
        <p:nvPicPr>
          <p:cNvPr id="6" name="Segnaposto contenuto 5" descr="39486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214554"/>
            <a:ext cx="3643338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 smtClean="0"/>
              <a:t>QUARTIERE TOR SAPIENZA</a:t>
            </a:r>
            <a:br>
              <a:rPr lang="it-IT" sz="4400" b="1" dirty="0" smtClean="0"/>
            </a:br>
            <a:r>
              <a:rPr lang="it-IT" sz="4400" b="1" dirty="0" smtClean="0"/>
              <a:t>PERIFERIA </a:t>
            </a:r>
            <a:r>
              <a:rPr lang="it-IT" sz="4400" b="1" dirty="0" err="1" smtClean="0"/>
              <a:t>DI</a:t>
            </a:r>
            <a:r>
              <a:rPr lang="it-IT" sz="4400" b="1" dirty="0" smtClean="0"/>
              <a:t> ROMA</a:t>
            </a:r>
            <a:endParaRPr lang="it-IT" sz="4400" b="1" dirty="0"/>
          </a:p>
        </p:txBody>
      </p:sp>
      <p:pic>
        <p:nvPicPr>
          <p:cNvPr id="4" name="Segnaposto contenuto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357430"/>
            <a:ext cx="571504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FATTORI </a:t>
            </a:r>
            <a:r>
              <a:rPr lang="it-IT" b="1" dirty="0" err="1" smtClean="0"/>
              <a:t>DI</a:t>
            </a:r>
            <a:r>
              <a:rPr lang="it-IT" b="1" dirty="0" smtClean="0"/>
              <a:t> SPINTA O ESPULSIONE</a:t>
            </a:r>
            <a:br>
              <a:rPr lang="it-IT" b="1" dirty="0" smtClean="0"/>
            </a:br>
            <a:r>
              <a:rPr lang="it-IT" b="1" dirty="0" smtClean="0"/>
              <a:t>(INTERNO AL PAESE </a:t>
            </a:r>
            <a:r>
              <a:rPr lang="it-IT" b="1" dirty="0" err="1" smtClean="0"/>
              <a:t>DI</a:t>
            </a:r>
            <a:r>
              <a:rPr lang="it-IT" b="1" dirty="0" smtClean="0"/>
              <a:t> ORIGINE)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Eccessivo incremento demografico</a:t>
            </a:r>
          </a:p>
          <a:p>
            <a:r>
              <a:rPr lang="it-IT" dirty="0" smtClean="0"/>
              <a:t>Scarsità/inadeguatezza delle risorse</a:t>
            </a:r>
          </a:p>
          <a:p>
            <a:r>
              <a:rPr lang="it-IT" dirty="0" smtClean="0"/>
              <a:t>Impossibilità di vedere riconosciuti i propri diritti di uguaglianza</a:t>
            </a:r>
          </a:p>
          <a:p>
            <a:r>
              <a:rPr lang="it-IT" dirty="0" smtClean="0"/>
              <a:t>Presenza di regimi politici totalitari</a:t>
            </a:r>
          </a:p>
          <a:p>
            <a:r>
              <a:rPr lang="it-IT" dirty="0" smtClean="0"/>
              <a:t>Contrasti etnici o religiosi</a:t>
            </a:r>
          </a:p>
          <a:p>
            <a:r>
              <a:rPr lang="it-IT" dirty="0" smtClean="0"/>
              <a:t>Carestie, epidemie, guerre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FATTORI </a:t>
            </a:r>
            <a:r>
              <a:rPr lang="it-IT" b="1" dirty="0" err="1" smtClean="0"/>
              <a:t>DI</a:t>
            </a:r>
            <a:r>
              <a:rPr lang="it-IT" b="1" dirty="0" smtClean="0"/>
              <a:t> ATTRAZIONE</a:t>
            </a:r>
            <a:br>
              <a:rPr lang="it-IT" b="1" dirty="0" smtClean="0"/>
            </a:br>
            <a:r>
              <a:rPr lang="it-IT" b="1" dirty="0" smtClean="0"/>
              <a:t>(VERSO I PAESI </a:t>
            </a:r>
            <a:r>
              <a:rPr lang="it-IT" b="1" dirty="0" err="1" smtClean="0"/>
              <a:t>DI</a:t>
            </a:r>
            <a:r>
              <a:rPr lang="it-IT" b="1" dirty="0" smtClean="0"/>
              <a:t> DESTINAZIONE)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Prospettiva di trovare un lavoro per migliorare le proprie condizioni di vita</a:t>
            </a:r>
          </a:p>
          <a:p>
            <a:r>
              <a:rPr lang="it-IT" dirty="0" smtClean="0"/>
              <a:t>Istruzione</a:t>
            </a:r>
          </a:p>
          <a:p>
            <a:r>
              <a:rPr lang="it-IT" dirty="0" smtClean="0"/>
              <a:t>Ricongiungimento famigliare/matrimonio</a:t>
            </a:r>
          </a:p>
          <a:p>
            <a:r>
              <a:rPr lang="it-IT" dirty="0" smtClean="0"/>
              <a:t>turismo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cs typeface="Times New Roman" pitchFamily="18" charset="0"/>
              </a:rPr>
              <a:t>I PAESI </a:t>
            </a:r>
            <a:r>
              <a:rPr lang="it-IT" b="1" dirty="0" err="1" smtClean="0">
                <a:cs typeface="Times New Roman" pitchFamily="18" charset="0"/>
              </a:rPr>
              <a:t>DI</a:t>
            </a:r>
            <a:r>
              <a:rPr lang="it-IT" b="1" dirty="0" smtClean="0">
                <a:cs typeface="Times New Roman" pitchFamily="18" charset="0"/>
              </a:rPr>
              <a:t> PROVENIENZA DEGLI IMMIGRATI</a:t>
            </a:r>
            <a:endParaRPr lang="it-IT" b="1" dirty="0">
              <a:cs typeface="Times New Roman" pitchFamily="18" charset="0"/>
            </a:endParaRPr>
          </a:p>
        </p:txBody>
      </p:sp>
      <p:pic>
        <p:nvPicPr>
          <p:cNvPr id="4" name="Segnaposto contenuto 3" descr="maps_northern_africa_middle_ea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457" y="1935163"/>
            <a:ext cx="7083086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 </a:t>
            </a:r>
            <a:r>
              <a:rPr lang="it-IT" b="1" dirty="0" smtClean="0"/>
              <a:t>LA POVERTA’ IN AFRICA</a:t>
            </a:r>
            <a:endParaRPr lang="it-IT" b="1" dirty="0"/>
          </a:p>
        </p:txBody>
      </p:sp>
      <p:pic>
        <p:nvPicPr>
          <p:cNvPr id="4" name="Segnaposto contenuto 3" descr="poverta-300x18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143116"/>
            <a:ext cx="5857916" cy="4000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pPr algn="ctr"/>
            <a:r>
              <a:rPr lang="it-IT" b="1" smtClean="0"/>
              <a:t>LA VIOLENZA </a:t>
            </a:r>
            <a:r>
              <a:rPr lang="it-IT" b="1" dirty="0" smtClean="0"/>
              <a:t>DELL’ISIS</a:t>
            </a:r>
            <a:endParaRPr lang="it-IT" b="1" dirty="0"/>
          </a:p>
        </p:txBody>
      </p:sp>
      <p:pic>
        <p:nvPicPr>
          <p:cNvPr id="4" name="Segnaposto contenuto 3" descr="xhenning-beheaded.jpg.pagespeed.ic.vzn1qnVVOTNr7H1b0n9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50" y="2472531"/>
            <a:ext cx="5905500" cy="331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85876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 smtClean="0"/>
              <a:t>TRASFERIMENTO DEI GIOVANI ALL’ESTERO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 “In un Paese vecchio come l’Italia la prospettiva di abbandono evocata dalla maggioranza dei giovani italiani è una perdita di risorse insopportabile se si vuole tornare a crescere. E il maggiore complice è la disoccupazione (...) negli ultimi cinque anni in Italia sono aumentati percentualmente, tra gli occupati, gli </a:t>
            </a:r>
            <a:r>
              <a:rPr lang="it-IT" dirty="0" err="1" smtClean="0"/>
              <a:t>over</a:t>
            </a:r>
            <a:r>
              <a:rPr lang="it-IT" dirty="0" smtClean="0"/>
              <a:t> 55 mentre sono calati i lavoratori più giovani a differenza di quanto è avvenuto in tutti gli altri Paesi industrializzati secondo il rapporto Global </a:t>
            </a:r>
            <a:r>
              <a:rPr lang="it-IT" dirty="0" err="1" smtClean="0"/>
              <a:t>Employment</a:t>
            </a:r>
            <a:r>
              <a:rPr lang="it-IT" dirty="0" smtClean="0"/>
              <a:t> </a:t>
            </a:r>
            <a:r>
              <a:rPr lang="it-IT" dirty="0" err="1" smtClean="0"/>
              <a:t>Trends</a:t>
            </a:r>
            <a:r>
              <a:rPr lang="it-IT" dirty="0" smtClean="0"/>
              <a:t> 2014”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Commento del presidente della Coldiretti </a:t>
            </a:r>
          </a:p>
          <a:p>
            <a:pPr>
              <a:buNone/>
            </a:pPr>
            <a:r>
              <a:rPr lang="it-IT" dirty="0" smtClean="0"/>
              <a:t>   Roberto </a:t>
            </a:r>
            <a:r>
              <a:rPr lang="it-IT" dirty="0" err="1" smtClean="0"/>
              <a:t>Moncalvo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TIPOLOGIE </a:t>
            </a:r>
            <a:r>
              <a:rPr lang="it-IT" b="1" dirty="0" err="1" smtClean="0"/>
              <a:t>DI</a:t>
            </a:r>
            <a:r>
              <a:rPr lang="it-IT" b="1" dirty="0" smtClean="0"/>
              <a:t> IMMIGRAZIONE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Immigrati regolari</a:t>
            </a:r>
            <a:r>
              <a:rPr lang="it-IT" dirty="0" smtClean="0"/>
              <a:t>: cittadini stranieri il cui ingresso e permanenza in un altro Stato avvengono con passaporto, visto di ingresso e permesso di soggiorno validi</a:t>
            </a:r>
          </a:p>
          <a:p>
            <a:r>
              <a:rPr lang="it-IT" b="1" dirty="0" smtClean="0"/>
              <a:t>Immigrati irregolari</a:t>
            </a:r>
            <a:r>
              <a:rPr lang="it-IT" dirty="0" smtClean="0"/>
              <a:t>: coloro che dopo essere entrati regolarmente nel territorio di un altro Stato non hanno un permesso di soggiorno valido</a:t>
            </a:r>
          </a:p>
          <a:p>
            <a:r>
              <a:rPr lang="it-IT" b="1" dirty="0" smtClean="0"/>
              <a:t>Immigrati clandestini</a:t>
            </a:r>
            <a:r>
              <a:rPr lang="it-IT" dirty="0" smtClean="0"/>
              <a:t>: coloro che entrano in un altro Stato eludendo ogni controllo. Tra questi ci sono i </a:t>
            </a:r>
            <a:r>
              <a:rPr lang="it-IT" b="1" dirty="0" smtClean="0"/>
              <a:t>profughi</a:t>
            </a:r>
            <a:r>
              <a:rPr lang="it-IT" dirty="0" smtClean="0"/>
              <a:t>, provenienti da Paesi dilaniati da conflitti o dilaganti violazioni dei diritti umani che cercano un rifugio per sopravvivere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 IMMIGRAZIONE IRREGOLARE</a:t>
            </a:r>
            <a:br>
              <a:rPr lang="it-IT" b="1" dirty="0" smtClean="0"/>
            </a:br>
            <a:r>
              <a:rPr lang="it-IT" b="1" dirty="0" smtClean="0"/>
              <a:t>IN EUROPA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Anno 2013: </a:t>
            </a:r>
          </a:p>
          <a:p>
            <a:pPr>
              <a:buNone/>
            </a:pPr>
            <a:r>
              <a:rPr lang="it-IT" dirty="0" smtClean="0"/>
              <a:t>Il 48% degli ingressi irregolari è costituito da </a:t>
            </a:r>
            <a:r>
              <a:rPr lang="it-IT" b="1" dirty="0" smtClean="0"/>
              <a:t>profughi</a:t>
            </a:r>
            <a:r>
              <a:rPr lang="it-IT" dirty="0" smtClean="0"/>
              <a:t> provenienti dalla Siria, Eritrea, Afganistan e Somalia</a:t>
            </a:r>
          </a:p>
          <a:p>
            <a:pPr>
              <a:buNone/>
            </a:pPr>
            <a:r>
              <a:rPr lang="it-IT" b="1" dirty="0" smtClean="0"/>
              <a:t>Anno 2014:</a:t>
            </a:r>
          </a:p>
          <a:p>
            <a:pPr>
              <a:buNone/>
            </a:pPr>
            <a:r>
              <a:rPr lang="it-IT" dirty="0" smtClean="0"/>
              <a:t>Nei primi otto mesi dell’anno il 40% delle persone arrivate irregolarmente è costituito da eritrei (23%) e siriani (17%)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Fonte: Amnesty International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801</Words>
  <Application>Microsoft Office PowerPoint</Application>
  <PresentationFormat>Presentazione su schermo (4:3)</PresentationFormat>
  <Paragraphs>88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Equinozio</vt:lpstr>
      <vt:lpstr>I FLUSSI MIGRATORI NELL’EPOCA DELLA GLOBALIZZAZIONE</vt:lpstr>
      <vt:lpstr>FATTORI DI SPINTA O ESPULSIONE (INTERNO AL PAESE DI ORIGINE)</vt:lpstr>
      <vt:lpstr>FATTORI DI ATTRAZIONE (VERSO I PAESI DI DESTINAZIONE)</vt:lpstr>
      <vt:lpstr>I PAESI DI PROVENIENZA DEGLI IMMIGRATI</vt:lpstr>
      <vt:lpstr> LA POVERTA’ IN AFRICA</vt:lpstr>
      <vt:lpstr>LA VIOLENZA DELL’ISIS</vt:lpstr>
      <vt:lpstr>TRASFERIMENTO DEI GIOVANI ALL’ESTERO</vt:lpstr>
      <vt:lpstr>TIPOLOGIE DI IMMIGRAZIONE</vt:lpstr>
      <vt:lpstr> IMMIGRAZIONE IRREGOLARE IN EUROPA</vt:lpstr>
      <vt:lpstr>NUMERO DEI MIGRANTI ARRIVATI IN EUROPA</vt:lpstr>
      <vt:lpstr>NUMERO DEI MIGRANTI DECEDUTI</vt:lpstr>
      <vt:lpstr>LA TRAGEDIA DI LAMPEDUSA I BARCONI DELLA MORTE</vt:lpstr>
      <vt:lpstr>OPERAZIONI DI SOCCORSO DEI MIGRANTI NEL MEDITERRANEO</vt:lpstr>
      <vt:lpstr>ORIENTAMENTO/DISPOSIZIONI LEGISLATIVE ADOTTATE PER L’EMERGENZA MIGRANTI</vt:lpstr>
      <vt:lpstr>ACQUISIZIONE CITTADINANZA</vt:lpstr>
      <vt:lpstr>CONCLUSIONI - IMMIGRATI:  SFIDA O OPPORTUNITA?</vt:lpstr>
      <vt:lpstr>EPIDEMIA DI EBOLA IN AFRICA 5.420 DECESSI SU 13.042 CASI ACCERTATI</vt:lpstr>
      <vt:lpstr>QUARTIERE TOR SAPIENZA PERIFERIA DI ROMA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FLUSSI MIGRATORI NELL’EPOCA DELLA GLOBALIZZAZIONE</dc:title>
  <dc:creator>Primo</dc:creator>
  <cp:lastModifiedBy>Primo</cp:lastModifiedBy>
  <cp:revision>101</cp:revision>
  <dcterms:created xsi:type="dcterms:W3CDTF">2014-11-04T09:55:31Z</dcterms:created>
  <dcterms:modified xsi:type="dcterms:W3CDTF">2014-12-02T19:05:02Z</dcterms:modified>
</cp:coreProperties>
</file>